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98" r:id="rId4"/>
    <p:sldId id="282" r:id="rId5"/>
    <p:sldId id="262" r:id="rId6"/>
    <p:sldId id="258" r:id="rId7"/>
    <p:sldId id="259" r:id="rId8"/>
    <p:sldId id="261" r:id="rId9"/>
    <p:sldId id="283" r:id="rId10"/>
    <p:sldId id="263" r:id="rId11"/>
    <p:sldId id="264" r:id="rId12"/>
    <p:sldId id="273" r:id="rId13"/>
    <p:sldId id="265" r:id="rId14"/>
    <p:sldId id="284" r:id="rId15"/>
    <p:sldId id="267" r:id="rId16"/>
    <p:sldId id="266" r:id="rId17"/>
    <p:sldId id="274" r:id="rId18"/>
    <p:sldId id="275" r:id="rId19"/>
    <p:sldId id="285" r:id="rId20"/>
    <p:sldId id="277" r:id="rId21"/>
    <p:sldId id="268" r:id="rId22"/>
    <p:sldId id="289" r:id="rId23"/>
    <p:sldId id="290" r:id="rId24"/>
    <p:sldId id="291" r:id="rId25"/>
    <p:sldId id="295" r:id="rId26"/>
    <p:sldId id="286" r:id="rId27"/>
    <p:sldId id="288" r:id="rId28"/>
    <p:sldId id="272" r:id="rId29"/>
    <p:sldId id="292" r:id="rId30"/>
    <p:sldId id="293" r:id="rId31"/>
    <p:sldId id="280" r:id="rId32"/>
    <p:sldId id="294" r:id="rId33"/>
    <p:sldId id="281" r:id="rId34"/>
    <p:sldId id="296" r:id="rId35"/>
    <p:sldId id="29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8BCAA3-0D87-402B-B868-DFA02BE56D96}">
          <p14:sldIdLst>
            <p14:sldId id="256"/>
            <p14:sldId id="257"/>
            <p14:sldId id="298"/>
            <p14:sldId id="282"/>
          </p14:sldIdLst>
        </p14:section>
        <p14:section name="Untitled Section" id="{DC064211-9E08-44C5-BD13-23ABDC33619B}">
          <p14:sldIdLst>
            <p14:sldId id="262"/>
            <p14:sldId id="258"/>
            <p14:sldId id="259"/>
            <p14:sldId id="261"/>
            <p14:sldId id="283"/>
            <p14:sldId id="263"/>
            <p14:sldId id="264"/>
            <p14:sldId id="273"/>
            <p14:sldId id="265"/>
            <p14:sldId id="284"/>
            <p14:sldId id="267"/>
            <p14:sldId id="266"/>
            <p14:sldId id="274"/>
            <p14:sldId id="275"/>
            <p14:sldId id="285"/>
            <p14:sldId id="277"/>
            <p14:sldId id="268"/>
            <p14:sldId id="289"/>
            <p14:sldId id="290"/>
            <p14:sldId id="291"/>
          </p14:sldIdLst>
        </p14:section>
        <p14:section name="Untitled Section" id="{2E834F58-3783-484E-8B87-6328D07DA37C}">
          <p14:sldIdLst>
            <p14:sldId id="295"/>
            <p14:sldId id="286"/>
            <p14:sldId id="288"/>
            <p14:sldId id="272"/>
            <p14:sldId id="292"/>
            <p14:sldId id="293"/>
            <p14:sldId id="280"/>
            <p14:sldId id="294"/>
          </p14:sldIdLst>
        </p14:section>
        <p14:section name="Untitled Section" id="{CBD41662-5CB6-4632-A065-998174C90295}">
          <p14:sldIdLst>
            <p14:sldId id="281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43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3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6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7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18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9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2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144C7-1573-4CBF-B496-6B0B1F1E95C0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3DA8D1-9B55-4565-85CD-77B6BE36A00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06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dirty="0" err="1" smtClean="0"/>
              <a:t>WNSpell</a:t>
            </a:r>
            <a:r>
              <a:rPr lang="en-US" sz="5400" dirty="0" smtClean="0"/>
              <a:t>: </a:t>
            </a:r>
            <a:r>
              <a:rPr lang="en-US" sz="2800" dirty="0"/>
              <a:t>A WordNet-Based Spell Corrector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774" y="4455618"/>
            <a:ext cx="1967345" cy="1143000"/>
          </a:xfrm>
        </p:spPr>
        <p:txBody>
          <a:bodyPr/>
          <a:lstStyle/>
          <a:p>
            <a:r>
              <a:rPr lang="en-US" dirty="0" smtClean="0"/>
              <a:t>Bill Huang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56513" y="4455620"/>
            <a:ext cx="3710247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Princeton University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90035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the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Words within a certain edit distance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Words with the same phonetic key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Words with a phonetic key within a certain edit distance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A few rule-based exceptions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35845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the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45733"/>
            <a:ext cx="3749040" cy="4023360"/>
          </a:xfrm>
        </p:spPr>
        <p:txBody>
          <a:bodyPr>
            <a:normAutofit/>
          </a:bodyPr>
          <a:lstStyle/>
          <a:p>
            <a:r>
              <a:rPr lang="en-US" sz="3600" dirty="0"/>
              <a:t>Phonetic Key: </a:t>
            </a:r>
          </a:p>
          <a:p>
            <a:pPr lvl="1"/>
            <a:r>
              <a:rPr lang="en-US" sz="2800" dirty="0"/>
              <a:t>Consonant sounds only</a:t>
            </a:r>
          </a:p>
          <a:p>
            <a:pPr lvl="2"/>
            <a:r>
              <a:rPr lang="en-US" sz="2400" dirty="0"/>
              <a:t>First 5 sounds</a:t>
            </a:r>
          </a:p>
          <a:p>
            <a:pPr lvl="2"/>
            <a:r>
              <a:rPr lang="en-US" sz="2400" dirty="0"/>
              <a:t>[00000] – [99999]</a:t>
            </a:r>
          </a:p>
          <a:p>
            <a:pPr lvl="1"/>
            <a:r>
              <a:rPr lang="en-US" sz="2800" dirty="0" smtClean="0"/>
              <a:t>Pre-calculated</a:t>
            </a:r>
            <a:endParaRPr lang="en-US" sz="3000" dirty="0"/>
          </a:p>
        </p:txBody>
      </p:sp>
      <p:sp>
        <p:nvSpPr>
          <p:cNvPr id="4" name="Right Brace 3"/>
          <p:cNvSpPr/>
          <p:nvPr/>
        </p:nvSpPr>
        <p:spPr>
          <a:xfrm>
            <a:off x="8250382" y="3054927"/>
            <a:ext cx="232756" cy="28013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5400000">
            <a:off x="7710949" y="4277344"/>
            <a:ext cx="1886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Soundex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22925" y="3054927"/>
            <a:ext cx="4287674" cy="28141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(ignored) a, e, i, o, u, h, w, [gh](t)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b, p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k, c, g, j, q, x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s, z, c(i/e/y), [ps], t(i o), (x)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d, t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m, n, [pn], [kn]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l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r </a:t>
            </a:r>
          </a:p>
          <a:p>
            <a:pPr marL="544068" lvl="1" indent="-342900">
              <a:buFont typeface="+mj-lt"/>
              <a:buAutoNum type="arabicPeriod"/>
            </a:pPr>
            <a:r>
              <a:rPr lang="pt-BR" sz="1700" dirty="0"/>
              <a:t>f, v, (r/n/t o u)[gh], [ph]</a:t>
            </a:r>
            <a:endParaRPr lang="en-US" sz="1700" dirty="0"/>
          </a:p>
          <a:p>
            <a:pPr marL="201168" lvl="1" indent="0">
              <a:buNone/>
            </a:pPr>
            <a:endParaRPr lang="en-US" sz="1700" dirty="0"/>
          </a:p>
        </p:txBody>
      </p:sp>
      <p:sp>
        <p:nvSpPr>
          <p:cNvPr id="7" name="TextBox 6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8837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the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Words within a certain edit distance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Words with the same phonetic key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Words with a phonetic key within a certain edit distance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3200" dirty="0"/>
              <a:t>A few rule-based exceptions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38955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Pruning the Search Space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32341" y="4530434"/>
            <a:ext cx="839585" cy="814647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65520" y="4755809"/>
            <a:ext cx="373225" cy="363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013059" y="5090410"/>
            <a:ext cx="1427482" cy="529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03825" y="5512162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Initial Search Space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9358" y="4873483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Pruned Candidates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857032" y="4969591"/>
            <a:ext cx="939043" cy="12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400" dirty="0" smtClean="0"/>
              <a:t>Containment: </a:t>
            </a:r>
            <a:r>
              <a:rPr lang="en-US" sz="2800" dirty="0" smtClean="0"/>
              <a:t>includes desired correction</a:t>
            </a:r>
          </a:p>
          <a:p>
            <a:pPr lvl="1"/>
            <a:r>
              <a:rPr lang="en-US" sz="3400" dirty="0" smtClean="0"/>
              <a:t>Size:</a:t>
            </a:r>
            <a:r>
              <a:rPr lang="en-US" sz="2800" dirty="0" smtClean="0"/>
              <a:t> number of candidates left</a:t>
            </a:r>
            <a:endParaRPr lang="en-US" sz="3400" dirty="0" smtClean="0"/>
          </a:p>
          <a:p>
            <a:pPr lvl="1"/>
            <a:r>
              <a:rPr lang="en-US" sz="3400" dirty="0" smtClean="0"/>
              <a:t>Performance: </a:t>
            </a:r>
            <a:r>
              <a:rPr lang="en-US" sz="2800" dirty="0" smtClean="0"/>
              <a:t>time taken</a:t>
            </a:r>
          </a:p>
          <a:p>
            <a:pPr lvl="1"/>
            <a:endParaRPr lang="en-US" sz="3400" dirty="0"/>
          </a:p>
        </p:txBody>
      </p:sp>
      <p:sp>
        <p:nvSpPr>
          <p:cNvPr id="17" name="TextBox 16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5331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Pruning the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28951"/>
            <a:ext cx="10058400" cy="1778615"/>
          </a:xfrm>
        </p:spPr>
        <p:txBody>
          <a:bodyPr>
            <a:normAutofit/>
          </a:bodyPr>
          <a:lstStyle/>
          <a:p>
            <a:r>
              <a:rPr lang="en-US" sz="3400" dirty="0"/>
              <a:t>Combination of: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sz="2600" dirty="0"/>
              <a:t>How the candidate was </a:t>
            </a:r>
            <a:r>
              <a:rPr lang="en-US" sz="2600" dirty="0" smtClean="0"/>
              <a:t>generated</a:t>
            </a:r>
          </a:p>
          <a:p>
            <a:pPr marL="818388" lvl="2" indent="-342900"/>
            <a:r>
              <a:rPr lang="en-US" sz="2200" dirty="0" smtClean="0"/>
              <a:t>i.e. simple typo, far-fetched phonetic similarity, etc.</a:t>
            </a:r>
            <a:endParaRPr lang="en-US" sz="2200" dirty="0"/>
          </a:p>
          <a:p>
            <a:pPr marL="806958" lvl="1" indent="-514350">
              <a:buFont typeface="+mj-lt"/>
              <a:buAutoNum type="arabicPeriod"/>
            </a:pPr>
            <a:r>
              <a:rPr lang="en-US" sz="2600" dirty="0" smtClean="0"/>
              <a:t>Morphological </a:t>
            </a:r>
            <a:r>
              <a:rPr lang="en-US" sz="2600" dirty="0"/>
              <a:t>factors:</a:t>
            </a:r>
            <a:endParaRPr lang="en-US" sz="2200" dirty="0"/>
          </a:p>
        </p:txBody>
      </p:sp>
      <p:sp>
        <p:nvSpPr>
          <p:cNvPr id="5" name="Oval 4"/>
          <p:cNvSpPr/>
          <p:nvPr/>
        </p:nvSpPr>
        <p:spPr>
          <a:xfrm>
            <a:off x="1132341" y="4530434"/>
            <a:ext cx="839585" cy="814647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65520" y="4755809"/>
            <a:ext cx="373225" cy="363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013059" y="5090410"/>
            <a:ext cx="1427482" cy="529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03825" y="5512162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Initial Search Space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9358" y="4873483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Pruned Candidates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857032" y="4969591"/>
            <a:ext cx="939043" cy="12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96075" y="3540886"/>
            <a:ext cx="2812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Letters contained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Phonetic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First/last letters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90145" y="3540886"/>
            <a:ext cx="2812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Number of syllables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Frequency in corpus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Edit distance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1747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Candidates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2960" y="1901148"/>
            <a:ext cx="7101840" cy="4023360"/>
          </a:xfrm>
        </p:spPr>
        <p:txBody>
          <a:bodyPr>
            <a:normAutofit/>
          </a:bodyPr>
          <a:lstStyle/>
          <a:p>
            <a:pPr lvl="1"/>
            <a:r>
              <a:rPr lang="en-US" sz="3400" dirty="0"/>
              <a:t>Accuracy: </a:t>
            </a:r>
            <a:r>
              <a:rPr lang="en-US" sz="2800" dirty="0"/>
              <a:t>measures similarity reliably</a:t>
            </a:r>
          </a:p>
          <a:p>
            <a:pPr lvl="1"/>
            <a:r>
              <a:rPr lang="en-US" sz="3400" dirty="0"/>
              <a:t>Performance: </a:t>
            </a:r>
            <a:r>
              <a:rPr lang="en-US" sz="2800" dirty="0"/>
              <a:t>time taken</a:t>
            </a:r>
          </a:p>
          <a:p>
            <a:pPr lvl="1"/>
            <a:endParaRPr lang="en-US" sz="3400" dirty="0"/>
          </a:p>
        </p:txBody>
      </p:sp>
      <p:sp>
        <p:nvSpPr>
          <p:cNvPr id="7" name="Oval 6"/>
          <p:cNvSpPr/>
          <p:nvPr/>
        </p:nvSpPr>
        <p:spPr>
          <a:xfrm>
            <a:off x="1365520" y="4747496"/>
            <a:ext cx="373225" cy="363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52131" y="3912828"/>
            <a:ext cx="2468880" cy="1016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23848"/>
              </p:ext>
            </p:extLst>
          </p:nvPr>
        </p:nvGraphicFramePr>
        <p:xfrm>
          <a:off x="4118393" y="3774284"/>
          <a:ext cx="21766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706">
                  <a:extLst>
                    <a:ext uri="{9D8B030D-6E8A-4147-A177-3AD203B41FA5}">
                      <a16:colId xmlns:a16="http://schemas.microsoft.com/office/drawing/2014/main" val="3967802311"/>
                    </a:ext>
                  </a:extLst>
                </a:gridCol>
                <a:gridCol w="733954">
                  <a:extLst>
                    <a:ext uri="{9D8B030D-6E8A-4147-A177-3AD203B41FA5}">
                      <a16:colId xmlns:a16="http://schemas.microsoft.com/office/drawing/2014/main" val="1059707130"/>
                    </a:ext>
                  </a:extLst>
                </a:gridCol>
              </a:tblGrid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Candidate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Score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026784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1733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053618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1373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4395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Closest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1337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136221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Not so 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3731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691558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Kind</a:t>
                      </a:r>
                      <a:r>
                        <a:rPr lang="en-US" sz="1000" baseline="0" dirty="0" smtClean="0"/>
                        <a:t> of 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3137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09705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7110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Candidates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2960" y="1870674"/>
            <a:ext cx="8473440" cy="16456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/>
              <a:t>Based on noisy channel </a:t>
            </a:r>
            <a:r>
              <a:rPr lang="en-US" sz="3400" dirty="0" smtClean="0"/>
              <a:t>scoring</a:t>
            </a:r>
            <a:endParaRPr lang="en-US" sz="3400" dirty="0"/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Adds empirical modifications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7412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3600" dirty="0"/>
              <a:t>Noisy Channel </a:t>
            </a:r>
            <a:r>
              <a:rPr lang="en-US" sz="3600" dirty="0" smtClean="0"/>
              <a:t>Scoring</a:t>
            </a:r>
            <a:endParaRPr lang="en-US" sz="3600" dirty="0"/>
          </a:p>
          <a:p>
            <a:pPr marL="715518" lvl="1" indent="-514350">
              <a:buFont typeface="+mj-lt"/>
              <a:buAutoNum type="arabicPeriod"/>
            </a:pPr>
            <a:r>
              <a:rPr lang="en-US" sz="2800" dirty="0"/>
              <a:t>Obtain bigram/monogram counts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2800" dirty="0"/>
              <a:t>Obtain error counts:</a:t>
            </a:r>
          </a:p>
          <a:p>
            <a:pPr lvl="2"/>
            <a:r>
              <a:rPr lang="en-US" sz="2000" dirty="0"/>
              <a:t>Deletion of </a:t>
            </a:r>
            <a:r>
              <a:rPr lang="en-US" sz="2000" i="1" dirty="0"/>
              <a:t>y</a:t>
            </a:r>
            <a:r>
              <a:rPr lang="en-US" sz="2000" dirty="0"/>
              <a:t> after </a:t>
            </a:r>
            <a:r>
              <a:rPr lang="en-US" sz="2000" i="1" dirty="0"/>
              <a:t>x</a:t>
            </a:r>
            <a:endParaRPr lang="en-US" sz="2000" dirty="0"/>
          </a:p>
          <a:p>
            <a:pPr lvl="2"/>
            <a:r>
              <a:rPr lang="en-US" sz="2000" dirty="0"/>
              <a:t>Addition of </a:t>
            </a:r>
            <a:r>
              <a:rPr lang="en-US" sz="2000" i="1" dirty="0"/>
              <a:t>y</a:t>
            </a:r>
            <a:r>
              <a:rPr lang="en-US" sz="2000" dirty="0"/>
              <a:t> after </a:t>
            </a:r>
            <a:r>
              <a:rPr lang="en-US" sz="2000" i="1" dirty="0"/>
              <a:t>x</a:t>
            </a:r>
            <a:endParaRPr lang="en-US" sz="2000" dirty="0"/>
          </a:p>
          <a:p>
            <a:pPr lvl="2"/>
            <a:r>
              <a:rPr lang="en-US" sz="2000" dirty="0"/>
              <a:t>Substitution of </a:t>
            </a:r>
            <a:r>
              <a:rPr lang="en-US" sz="2000" i="1" dirty="0"/>
              <a:t>y</a:t>
            </a:r>
            <a:r>
              <a:rPr lang="en-US" sz="2000" dirty="0"/>
              <a:t> for </a:t>
            </a:r>
            <a:r>
              <a:rPr lang="en-US" sz="2000" i="1" dirty="0"/>
              <a:t>x</a:t>
            </a:r>
            <a:endParaRPr lang="en-US" sz="2000" dirty="0"/>
          </a:p>
          <a:p>
            <a:pPr lvl="2"/>
            <a:r>
              <a:rPr lang="en-US" sz="2000" dirty="0"/>
              <a:t>Adjacent transposition of </a:t>
            </a:r>
            <a:r>
              <a:rPr lang="en-US" sz="2000" i="1" dirty="0" err="1"/>
              <a:t>xy</a:t>
            </a:r>
            <a:endParaRPr lang="en-US" sz="2000" dirty="0"/>
          </a:p>
          <a:p>
            <a:pPr marL="715518" lvl="1" indent="-514350">
              <a:buFont typeface="+mj-lt"/>
              <a:buAutoNum type="arabicPeriod"/>
            </a:pPr>
            <a:r>
              <a:rPr lang="en-US" sz="2800" dirty="0"/>
              <a:t>Smooth </a:t>
            </a:r>
            <a:r>
              <a:rPr lang="en-US" sz="2800" dirty="0" smtClean="0"/>
              <a:t>counts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336502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Candidates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>
                  <a:buNone/>
                </a:pPr>
                <a:r>
                  <a:rPr lang="en-US" sz="3600" dirty="0"/>
                  <a:t>Noisy Channel </a:t>
                </a:r>
                <a:r>
                  <a:rPr lang="en-US" sz="3600" dirty="0" smtClean="0"/>
                  <a:t>Scoring</a:t>
                </a:r>
                <a:endParaRPr lang="en-US" sz="3600" dirty="0"/>
              </a:p>
              <a:p>
                <a:pPr marL="715518" lvl="1" indent="-514350">
                  <a:buFont typeface="+mj-lt"/>
                  <a:buAutoNum type="arabicPeriod" startAt="4"/>
                </a:pPr>
                <a:r>
                  <a:rPr lang="en-US" sz="2800" dirty="0"/>
                  <a:t>Calculate probability of errors:</a:t>
                </a:r>
              </a:p>
              <a:p>
                <a:pPr lvl="2"/>
                <a:r>
                  <a:rPr lang="en-US" sz="1600" dirty="0"/>
                  <a:t>Deletion of </a:t>
                </a:r>
                <a:r>
                  <a:rPr lang="en-US" sz="1600" i="1" dirty="0"/>
                  <a:t>y</a:t>
                </a:r>
                <a:r>
                  <a:rPr lang="en-US" sz="1600" dirty="0"/>
                  <a:t> after </a:t>
                </a:r>
                <a:r>
                  <a:rPr lang="en-US" sz="1600" i="1" dirty="0"/>
                  <a:t>x</a:t>
                </a:r>
                <a:r>
                  <a:rPr lang="en-US" sz="1600" dirty="0"/>
                  <a:t> →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del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after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600" dirty="0"/>
              </a:p>
              <a:p>
                <a:pPr lvl="2"/>
                <a:r>
                  <a:rPr lang="en-US" sz="1600" dirty="0"/>
                  <a:t>Addition of </a:t>
                </a:r>
                <a:r>
                  <a:rPr lang="en-US" sz="1600" i="1" dirty="0"/>
                  <a:t>y</a:t>
                </a:r>
                <a:r>
                  <a:rPr lang="en-US" sz="1600" dirty="0"/>
                  <a:t> after </a:t>
                </a:r>
                <a:r>
                  <a:rPr lang="en-US" sz="1600" i="1" dirty="0"/>
                  <a:t>x</a:t>
                </a:r>
                <a:r>
                  <a:rPr lang="en-US" sz="1600" dirty="0"/>
                  <a:t> →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add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after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)#(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600" dirty="0"/>
              </a:p>
              <a:p>
                <a:pPr lvl="2"/>
                <a:r>
                  <a:rPr lang="en-US" sz="1600" dirty="0"/>
                  <a:t>Substitution of </a:t>
                </a:r>
                <a:r>
                  <a:rPr lang="en-US" sz="1600" i="1" dirty="0"/>
                  <a:t>y</a:t>
                </a:r>
                <a:r>
                  <a:rPr lang="en-US" sz="1600" dirty="0"/>
                  <a:t> for </a:t>
                </a:r>
                <a:r>
                  <a:rPr lang="en-US" sz="1600" i="1" dirty="0"/>
                  <a:t>x</a:t>
                </a:r>
                <a:r>
                  <a:rPr lang="en-US" sz="1600" dirty="0"/>
                  <a:t> →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sub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for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)#(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600" dirty="0"/>
              </a:p>
              <a:p>
                <a:pPr lvl="2"/>
                <a:r>
                  <a:rPr lang="en-US" sz="1600" dirty="0"/>
                  <a:t>Adjacent transposition of </a:t>
                </a:r>
                <a:r>
                  <a:rPr lang="en-US" sz="1600" i="1" dirty="0" err="1"/>
                  <a:t>xy</a:t>
                </a:r>
                <a:r>
                  <a:rPr lang="en-US" sz="1600" dirty="0"/>
                  <a:t> →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tra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#(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600" dirty="0"/>
              </a:p>
              <a:p>
                <a:pPr marL="715518" lvl="1" indent="-514350">
                  <a:buFont typeface="+mj-lt"/>
                  <a:buAutoNum type="arabicPeriod" startAt="5"/>
                </a:pPr>
                <a:r>
                  <a:rPr lang="en-US" sz="2800" dirty="0"/>
                  <a:t>Find probability of obtaining query from candidate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max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</m:oMath>
                </a14:m>
                <a:r>
                  <a:rPr lang="en-US" sz="1600" dirty="0"/>
                  <a:t>, where the maximum is taken over all edit paths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635" t="-3788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95316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Candidates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2960" y="1870674"/>
            <a:ext cx="8473440" cy="16456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/>
              <a:t>Based on noisy channel </a:t>
            </a:r>
            <a:r>
              <a:rPr lang="en-US" sz="3400" dirty="0" smtClean="0"/>
              <a:t>scoring</a:t>
            </a:r>
            <a:endParaRPr lang="en-US" sz="3400" dirty="0"/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Adds empirical modifications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48756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400" dirty="0" smtClean="0"/>
              <a:t>Create a spell corrector for WordNet queries (online interface)</a:t>
            </a:r>
          </a:p>
          <a:p>
            <a:pPr lvl="1"/>
            <a:r>
              <a:rPr lang="en-US" sz="3400" dirty="0" smtClean="0"/>
              <a:t>Improve </a:t>
            </a:r>
            <a:r>
              <a:rPr lang="en-US" sz="3400" dirty="0" smtClean="0"/>
              <a:t>upon </a:t>
            </a:r>
            <a:r>
              <a:rPr lang="en-US" sz="3400" dirty="0" smtClean="0"/>
              <a:t>spelling correction</a:t>
            </a:r>
          </a:p>
          <a:p>
            <a:pPr lvl="2"/>
            <a:r>
              <a:rPr lang="en-US" sz="2800" dirty="0" smtClean="0"/>
              <a:t>Specifically context-free spelling correction</a:t>
            </a:r>
          </a:p>
          <a:p>
            <a:pPr lvl="2"/>
            <a:r>
              <a:rPr lang="en-US" sz="2800" dirty="0" smtClean="0"/>
              <a:t>Taking advantage of WordNet semantics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4717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Candidates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2960" y="1887298"/>
            <a:ext cx="7334596" cy="1645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dirty="0"/>
              <a:t>Empirical modifications</a:t>
            </a:r>
          </a:p>
          <a:p>
            <a:pPr lvl="1"/>
            <a:r>
              <a:rPr lang="en-US" sz="2600" dirty="0"/>
              <a:t>Adjustment to noisy channel model:</a:t>
            </a:r>
          </a:p>
          <a:p>
            <a:pPr lvl="1"/>
            <a:endParaRPr lang="en-US" sz="2600" dirty="0"/>
          </a:p>
          <a:p>
            <a:pPr lvl="1"/>
            <a:endParaRPr lang="en-US" sz="1000" dirty="0"/>
          </a:p>
          <a:p>
            <a:pPr lvl="1"/>
            <a:r>
              <a:rPr lang="en-US" sz="2600" dirty="0"/>
              <a:t>Additional factors included: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5951" y="3862395"/>
            <a:ext cx="3790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(consonant) phonetics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(ordered) consonants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(ordered) vowels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number of syllables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0258" y="3862395"/>
            <a:ext cx="3790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set of letters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Similar set of letters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aside from repetition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aside from </a:t>
            </a:r>
            <a:r>
              <a:rPr lang="en-US" i="1" dirty="0"/>
              <a:t>e</a:t>
            </a:r>
            <a:r>
              <a:rPr lang="en-US" dirty="0"/>
              <a:t>’s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5951" y="2816949"/>
            <a:ext cx="7257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Increased likelihood of errors when many are present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Adjusted influence of frequency of candidate in corpus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382923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Call a library sort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658310"/>
              </p:ext>
            </p:extLst>
          </p:nvPr>
        </p:nvGraphicFramePr>
        <p:xfrm>
          <a:off x="4118393" y="3774284"/>
          <a:ext cx="21766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706">
                  <a:extLst>
                    <a:ext uri="{9D8B030D-6E8A-4147-A177-3AD203B41FA5}">
                      <a16:colId xmlns:a16="http://schemas.microsoft.com/office/drawing/2014/main" val="3967802311"/>
                    </a:ext>
                  </a:extLst>
                </a:gridCol>
                <a:gridCol w="733954">
                  <a:extLst>
                    <a:ext uri="{9D8B030D-6E8A-4147-A177-3AD203B41FA5}">
                      <a16:colId xmlns:a16="http://schemas.microsoft.com/office/drawing/2014/main" val="1059707130"/>
                    </a:ext>
                  </a:extLst>
                </a:gridCol>
              </a:tblGrid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Candidate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Score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026784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1733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053618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1373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4395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Closest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1337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136221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Not so 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3731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691558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Kind</a:t>
                      </a:r>
                      <a:r>
                        <a:rPr lang="en-US" sz="1000" baseline="0" dirty="0" smtClean="0"/>
                        <a:t> of 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3137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097050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6392436" y="3912828"/>
            <a:ext cx="1224937" cy="609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54090" y="4245121"/>
            <a:ext cx="789243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000" dirty="0"/>
              <a:t>Closest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Closer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Close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4698" y="3995678"/>
            <a:ext cx="668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Output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99923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400" dirty="0" smtClean="0"/>
              <a:t>Using</a:t>
            </a:r>
            <a:r>
              <a:rPr lang="en-US" sz="3200" dirty="0" smtClean="0"/>
              <a:t> </a:t>
            </a:r>
            <a:r>
              <a:rPr lang="en-US" sz="3200" dirty="0" err="1" smtClean="0"/>
              <a:t>Aspell</a:t>
            </a:r>
            <a:r>
              <a:rPr lang="en-US" sz="3200" dirty="0" smtClean="0"/>
              <a:t> data set</a:t>
            </a:r>
          </a:p>
          <a:p>
            <a:pPr lvl="2"/>
            <a:r>
              <a:rPr lang="en-US" sz="2800" dirty="0" smtClean="0"/>
              <a:t>Tough misspellings as training/test set</a:t>
            </a:r>
          </a:p>
          <a:p>
            <a:pPr lvl="2"/>
            <a:r>
              <a:rPr lang="en-US" sz="2800" dirty="0" smtClean="0"/>
              <a:t>Common misspellings as blind test set</a:t>
            </a:r>
          </a:p>
          <a:p>
            <a:pPr lvl="1"/>
            <a:r>
              <a:rPr lang="en-US" sz="3400" dirty="0" smtClean="0"/>
              <a:t>Outperforms other spell correctors</a:t>
            </a:r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414972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400" dirty="0" err="1" smtClean="0"/>
                  <a:t>Aspell</a:t>
                </a:r>
                <a:r>
                  <a:rPr lang="en-US" sz="3400" dirty="0" smtClean="0"/>
                  <a:t> tough misspellings test set:</a:t>
                </a:r>
              </a:p>
              <a:p>
                <a:pPr lvl="1"/>
                <a:r>
                  <a:rPr lang="en-US" sz="2800" dirty="0" smtClean="0"/>
                  <a:t>97% </a:t>
                </a:r>
                <a:r>
                  <a:rPr lang="en-US" sz="2800" dirty="0" smtClean="0"/>
                  <a:t>contained in pruned search </a:t>
                </a:r>
                <a:r>
                  <a:rPr lang="en-US" sz="2800" dirty="0" smtClean="0"/>
                  <a:t>space</a:t>
                </a:r>
              </a:p>
              <a:p>
                <a:pPr lvl="1"/>
                <a:r>
                  <a:rPr lang="en-US" sz="2800" dirty="0" smtClean="0"/>
                  <a:t>78% correct identification</a:t>
                </a:r>
                <a:endParaRPr lang="en-US" sz="280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800" dirty="0" smtClean="0"/>
                  <a:t>0.01s on average per query</a:t>
                </a:r>
              </a:p>
              <a:p>
                <a:pPr lvl="1"/>
                <a:r>
                  <a:rPr lang="en-US" sz="2800" dirty="0" smtClean="0"/>
                  <a:t>Significantly better accuracy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181" t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09"/>
          <a:stretch/>
        </p:blipFill>
        <p:spPr>
          <a:xfrm>
            <a:off x="5627716" y="3200560"/>
            <a:ext cx="3117273" cy="29174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24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400" dirty="0" err="1" smtClean="0"/>
                  <a:t>Aspell</a:t>
                </a:r>
                <a:r>
                  <a:rPr lang="en-US" sz="3400" dirty="0" smtClean="0"/>
                  <a:t> common misspellings blind test set:</a:t>
                </a:r>
              </a:p>
              <a:p>
                <a:pPr lvl="1"/>
                <a:r>
                  <a:rPr lang="en-US" sz="2800" dirty="0" smtClean="0"/>
                  <a:t>98% </a:t>
                </a:r>
                <a:r>
                  <a:rPr lang="en-US" sz="2800" dirty="0" smtClean="0"/>
                  <a:t>contained in pruned search </a:t>
                </a:r>
                <a:r>
                  <a:rPr lang="en-US" sz="2800" dirty="0" smtClean="0"/>
                  <a:t>space</a:t>
                </a:r>
              </a:p>
              <a:p>
                <a:pPr lvl="1"/>
                <a:r>
                  <a:rPr lang="en-US" sz="2800" dirty="0" smtClean="0"/>
                  <a:t>91% correct identification</a:t>
                </a:r>
                <a:endParaRPr lang="en-US" sz="280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800" dirty="0" smtClean="0"/>
                  <a:t>0.01s on average per query</a:t>
                </a:r>
              </a:p>
              <a:p>
                <a:pPr lvl="1"/>
                <a:r>
                  <a:rPr lang="en-US" sz="2800" dirty="0" smtClean="0"/>
                  <a:t>Significantly better accuracy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181" t="-3333" r="-26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8" r="32704"/>
          <a:stretch/>
        </p:blipFill>
        <p:spPr>
          <a:xfrm>
            <a:off x="5669281" y="3200562"/>
            <a:ext cx="3084021" cy="29174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79116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Semantic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 smtClean="0"/>
              <a:t>Goal: </a:t>
            </a:r>
          </a:p>
          <a:p>
            <a:pPr marL="0" indent="0">
              <a:buNone/>
            </a:pPr>
            <a:r>
              <a:rPr lang="en-US" sz="2800" dirty="0" smtClean="0"/>
              <a:t>Take advantage of WordNet’s semantic information to improve spelling correction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7590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Semantic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 smtClean="0"/>
              <a:t>Target: context-free spell correction</a:t>
            </a:r>
          </a:p>
          <a:p>
            <a:pPr marL="422910" indent="-514350">
              <a:buFont typeface="+mj-lt"/>
              <a:buAutoNum type="arabicPeriod"/>
            </a:pPr>
            <a:r>
              <a:rPr lang="en-US" sz="2800" dirty="0" smtClean="0"/>
              <a:t>User enters (misspelled) query</a:t>
            </a:r>
          </a:p>
          <a:p>
            <a:pPr marL="422910" indent="-514350">
              <a:buFont typeface="+mj-lt"/>
              <a:buAutoNum type="arabicPeriod"/>
            </a:pPr>
            <a:r>
              <a:rPr lang="en-US" sz="2800" dirty="0" smtClean="0"/>
              <a:t>User enters in related word</a:t>
            </a:r>
          </a:p>
          <a:p>
            <a:pPr marL="422910" indent="-514350">
              <a:buFont typeface="+mj-lt"/>
              <a:buAutoNum type="arabicPeriod"/>
            </a:pPr>
            <a:r>
              <a:rPr lang="en-US" sz="2800" dirty="0" smtClean="0"/>
              <a:t>Returns ordered list of </a:t>
            </a:r>
            <a:r>
              <a:rPr lang="en-US" sz="2800" dirty="0" smtClean="0"/>
              <a:t>suggestions</a:t>
            </a:r>
            <a:endParaRPr lang="en-US" sz="3000" dirty="0" smtClean="0"/>
          </a:p>
          <a:p>
            <a:pPr marL="201168" lvl="1" indent="0">
              <a:buNone/>
            </a:pP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357031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in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Enhanced search space generation</a:t>
            </a:r>
          </a:p>
          <a:p>
            <a:pPr lvl="1"/>
            <a:r>
              <a:rPr lang="en-US" sz="3200" dirty="0" smtClean="0"/>
              <a:t>Refined scoring system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403423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682241" y="4048300"/>
            <a:ext cx="2443941" cy="2103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62043"/>
            <a:ext cx="7248698" cy="2235815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US" sz="3400" dirty="0" smtClean="0"/>
              <a:t>More thorough </a:t>
            </a:r>
            <a:r>
              <a:rPr lang="en-US" sz="3400" dirty="0"/>
              <a:t>initial search space:</a:t>
            </a:r>
          </a:p>
          <a:p>
            <a:pPr lvl="1"/>
            <a:r>
              <a:rPr lang="en-US" sz="2600" dirty="0"/>
              <a:t>For each </a:t>
            </a:r>
            <a:r>
              <a:rPr lang="en-US" sz="2600" dirty="0" err="1"/>
              <a:t>synset</a:t>
            </a:r>
            <a:r>
              <a:rPr lang="en-US" sz="2600" dirty="0"/>
              <a:t> of the related word</a:t>
            </a:r>
          </a:p>
          <a:p>
            <a:pPr lvl="2"/>
            <a:r>
              <a:rPr lang="en-US" sz="2400" dirty="0"/>
              <a:t>For each </a:t>
            </a:r>
            <a:r>
              <a:rPr lang="en-US" sz="2400" dirty="0" err="1"/>
              <a:t>synset</a:t>
            </a:r>
            <a:r>
              <a:rPr lang="en-US" sz="2400" dirty="0"/>
              <a:t> semantically related to one of them</a:t>
            </a:r>
          </a:p>
          <a:p>
            <a:pPr lvl="3"/>
            <a:r>
              <a:rPr lang="en-US" sz="2200" dirty="0"/>
              <a:t>For each lemma of these </a:t>
            </a:r>
            <a:r>
              <a:rPr lang="en-US" sz="2200" dirty="0" err="1"/>
              <a:t>synsets</a:t>
            </a:r>
            <a:endParaRPr lang="en-US" sz="2200" dirty="0"/>
          </a:p>
          <a:p>
            <a:pPr lvl="4"/>
            <a:r>
              <a:rPr lang="en-US" sz="2000" dirty="0"/>
              <a:t>If it is similar enough to the query</a:t>
            </a:r>
            <a:endParaRPr lang="en-US" sz="1800" dirty="0"/>
          </a:p>
        </p:txBody>
      </p:sp>
      <p:sp>
        <p:nvSpPr>
          <p:cNvPr id="5" name="Rounded Rectangle 4"/>
          <p:cNvSpPr/>
          <p:nvPr/>
        </p:nvSpPr>
        <p:spPr>
          <a:xfrm>
            <a:off x="662247" y="4954387"/>
            <a:ext cx="1537855" cy="2992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Related Word</a:t>
            </a:r>
          </a:p>
        </p:txBody>
      </p:sp>
      <p:cxnSp>
        <p:nvCxnSpPr>
          <p:cNvPr id="7" name="Straight Connector 6"/>
          <p:cNvCxnSpPr>
            <a:stCxn id="5" idx="3"/>
          </p:cNvCxnSpPr>
          <p:nvPr/>
        </p:nvCxnSpPr>
        <p:spPr>
          <a:xfrm flipV="1">
            <a:off x="2200102" y="4480562"/>
            <a:ext cx="739833" cy="623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00102" y="5104016"/>
            <a:ext cx="739833" cy="623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</p:cNvCxnSpPr>
          <p:nvPr/>
        </p:nvCxnSpPr>
        <p:spPr>
          <a:xfrm>
            <a:off x="2200102" y="5104016"/>
            <a:ext cx="7398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939935" y="4347558"/>
            <a:ext cx="831273" cy="266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Synset</a:t>
            </a:r>
            <a:endParaRPr lang="en-US" sz="1200" dirty="0"/>
          </a:p>
        </p:txBody>
      </p:sp>
      <p:sp>
        <p:nvSpPr>
          <p:cNvPr id="16" name="Oval 15"/>
          <p:cNvSpPr/>
          <p:nvPr/>
        </p:nvSpPr>
        <p:spPr>
          <a:xfrm>
            <a:off x="2939935" y="4971015"/>
            <a:ext cx="831273" cy="266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Synset</a:t>
            </a:r>
            <a:endParaRPr lang="en-US" sz="1200" dirty="0"/>
          </a:p>
        </p:txBody>
      </p:sp>
      <p:sp>
        <p:nvSpPr>
          <p:cNvPr id="17" name="Oval 16"/>
          <p:cNvSpPr/>
          <p:nvPr/>
        </p:nvSpPr>
        <p:spPr>
          <a:xfrm>
            <a:off x="2939935" y="5580612"/>
            <a:ext cx="831273" cy="266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Synset</a:t>
            </a:r>
            <a:endParaRPr lang="en-US" sz="1200" dirty="0"/>
          </a:p>
        </p:txBody>
      </p:sp>
      <p:cxnSp>
        <p:nvCxnSpPr>
          <p:cNvPr id="19" name="Straight Connector 18"/>
          <p:cNvCxnSpPr>
            <a:stCxn id="15" idx="6"/>
          </p:cNvCxnSpPr>
          <p:nvPr/>
        </p:nvCxnSpPr>
        <p:spPr>
          <a:xfrm flipV="1">
            <a:off x="3771207" y="4222869"/>
            <a:ext cx="482138" cy="257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79521" y="4480560"/>
            <a:ext cx="473825" cy="257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75364" y="5705294"/>
            <a:ext cx="473825" cy="257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771207" y="5451765"/>
            <a:ext cx="482138" cy="257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6" idx="6"/>
          </p:cNvCxnSpPr>
          <p:nvPr/>
        </p:nvCxnSpPr>
        <p:spPr>
          <a:xfrm flipV="1">
            <a:off x="3771208" y="5104016"/>
            <a:ext cx="477981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249188" y="4131431"/>
            <a:ext cx="652550" cy="2119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Synset</a:t>
            </a:r>
            <a:endParaRPr lang="en-US" sz="800" dirty="0"/>
          </a:p>
        </p:txBody>
      </p:sp>
      <p:sp>
        <p:nvSpPr>
          <p:cNvPr id="29" name="Oval 28"/>
          <p:cNvSpPr/>
          <p:nvPr/>
        </p:nvSpPr>
        <p:spPr>
          <a:xfrm>
            <a:off x="4249188" y="4632269"/>
            <a:ext cx="652550" cy="2119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Synset</a:t>
            </a:r>
            <a:endParaRPr lang="en-US" sz="800" dirty="0"/>
          </a:p>
        </p:txBody>
      </p:sp>
      <p:sp>
        <p:nvSpPr>
          <p:cNvPr id="30" name="Oval 29"/>
          <p:cNvSpPr/>
          <p:nvPr/>
        </p:nvSpPr>
        <p:spPr>
          <a:xfrm>
            <a:off x="4249188" y="4991783"/>
            <a:ext cx="652550" cy="2119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Synset</a:t>
            </a:r>
            <a:endParaRPr lang="en-US" sz="800" dirty="0"/>
          </a:p>
        </p:txBody>
      </p:sp>
      <p:sp>
        <p:nvSpPr>
          <p:cNvPr id="31" name="Oval 30"/>
          <p:cNvSpPr/>
          <p:nvPr/>
        </p:nvSpPr>
        <p:spPr>
          <a:xfrm>
            <a:off x="4249188" y="5347864"/>
            <a:ext cx="652550" cy="2119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Synset</a:t>
            </a:r>
            <a:endParaRPr lang="en-US" sz="800" dirty="0"/>
          </a:p>
        </p:txBody>
      </p:sp>
      <p:sp>
        <p:nvSpPr>
          <p:cNvPr id="32" name="Oval 31"/>
          <p:cNvSpPr/>
          <p:nvPr/>
        </p:nvSpPr>
        <p:spPr>
          <a:xfrm>
            <a:off x="4249188" y="5864633"/>
            <a:ext cx="652550" cy="2119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Synset</a:t>
            </a:r>
            <a:endParaRPr lang="en-US" sz="800" dirty="0"/>
          </a:p>
        </p:txBody>
      </p:sp>
      <p:cxnSp>
        <p:nvCxnSpPr>
          <p:cNvPr id="35" name="Straight Arrow Connector 34"/>
          <p:cNvCxnSpPr>
            <a:stCxn id="33" idx="3"/>
          </p:cNvCxnSpPr>
          <p:nvPr/>
        </p:nvCxnSpPr>
        <p:spPr>
          <a:xfrm flipV="1">
            <a:off x="5126181" y="5097768"/>
            <a:ext cx="814648" cy="2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940830" y="4048300"/>
            <a:ext cx="2443941" cy="2103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Lemmas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414654" y="4738252"/>
            <a:ext cx="1512916" cy="989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Similar Lemmas</a:t>
            </a:r>
          </a:p>
        </p:txBody>
      </p:sp>
    </p:spTree>
    <p:extLst>
      <p:ext uri="{BB962C8B-B14F-4D97-AF65-F5344CB8AC3E}">
        <p14:creationId xmlns:p14="http://schemas.microsoft.com/office/powerpoint/2010/main" val="208968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62043"/>
            <a:ext cx="7248698" cy="2235815"/>
          </a:xfrm>
        </p:spPr>
        <p:txBody>
          <a:bodyPr>
            <a:normAutofit fontScale="92500" lnSpcReduction="20000"/>
          </a:bodyPr>
          <a:lstStyle/>
          <a:p>
            <a:pPr marL="0">
              <a:buNone/>
            </a:pPr>
            <a:r>
              <a:rPr lang="en-US" sz="3700" dirty="0" smtClean="0"/>
              <a:t>Lemma similarity:</a:t>
            </a:r>
          </a:p>
          <a:p>
            <a:pPr marL="658368" lvl="1" indent="-457200"/>
            <a:r>
              <a:rPr lang="en-US" sz="3000" dirty="0" smtClean="0"/>
              <a:t>Semantic distance</a:t>
            </a:r>
          </a:p>
          <a:p>
            <a:pPr marL="841248" lvl="2" indent="-457200"/>
            <a:r>
              <a:rPr lang="en-US" sz="2600" dirty="0" smtClean="0"/>
              <a:t>i.e. same </a:t>
            </a:r>
            <a:r>
              <a:rPr lang="en-US" sz="2600" dirty="0" err="1" smtClean="0"/>
              <a:t>synset</a:t>
            </a:r>
            <a:r>
              <a:rPr lang="en-US" sz="2600" dirty="0"/>
              <a:t> </a:t>
            </a:r>
            <a:r>
              <a:rPr lang="en-US" sz="2600" dirty="0" smtClean="0"/>
              <a:t>v. related </a:t>
            </a:r>
            <a:r>
              <a:rPr lang="en-US" sz="2600" dirty="0" err="1" smtClean="0"/>
              <a:t>synset</a:t>
            </a:r>
            <a:endParaRPr lang="en-US" sz="2600" dirty="0" smtClean="0"/>
          </a:p>
          <a:p>
            <a:pPr marL="658368" lvl="1" indent="-457200"/>
            <a:r>
              <a:rPr lang="en-US" sz="3000" dirty="0" smtClean="0"/>
              <a:t>Edit distance</a:t>
            </a:r>
          </a:p>
          <a:p>
            <a:pPr marL="658368" lvl="1" indent="-457200"/>
            <a:r>
              <a:rPr lang="en-US" sz="3000" dirty="0" smtClean="0"/>
              <a:t>Morphological features:</a:t>
            </a:r>
          </a:p>
          <a:p>
            <a:pPr marL="841248" lvl="2" indent="-457200"/>
            <a:r>
              <a:rPr lang="en-US" sz="2600" dirty="0" smtClean="0"/>
              <a:t>First/last letters</a:t>
            </a:r>
            <a:endParaRPr lang="en-US" sz="2600" dirty="0"/>
          </a:p>
        </p:txBody>
      </p:sp>
      <p:sp>
        <p:nvSpPr>
          <p:cNvPr id="26" name="TextBox 25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42054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70117"/>
            <a:ext cx="737338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 smtClean="0"/>
              <a:t>Should </a:t>
            </a:r>
            <a:r>
              <a:rPr lang="en-US" sz="3400" dirty="0"/>
              <a:t>be robust, dynamic, and quick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Handle a variety of errors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Accurate correction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Acceptable execution time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03621" y="4214553"/>
            <a:ext cx="3776748" cy="1105592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200"/>
              </a:spcBef>
              <a:buNone/>
            </a:pPr>
            <a:r>
              <a:rPr lang="en-US" sz="2400" dirty="0" smtClean="0"/>
              <a:t>Including…</a:t>
            </a:r>
          </a:p>
          <a:p>
            <a:pPr marL="0" algn="ctr">
              <a:spcBef>
                <a:spcPts val="200"/>
              </a:spcBef>
              <a:buNone/>
            </a:pPr>
            <a:r>
              <a:rPr lang="en-US" sz="1400" b="1" dirty="0" smtClean="0"/>
              <a:t>Typos:</a:t>
            </a:r>
            <a:r>
              <a:rPr lang="en-US" sz="1400" dirty="0" smtClean="0"/>
              <a:t> </a:t>
            </a:r>
            <a:r>
              <a:rPr lang="en-US" sz="1400" i="1" dirty="0" err="1" smtClean="0"/>
              <a:t>Aurocorrect</a:t>
            </a:r>
            <a:r>
              <a:rPr lang="en-US" sz="1400" i="1" dirty="0" smtClean="0"/>
              <a:t> </a:t>
            </a:r>
            <a:r>
              <a:rPr lang="en-US" sz="1400" i="1" dirty="0"/>
              <a:t>-&gt; </a:t>
            </a:r>
            <a:r>
              <a:rPr lang="en-US" sz="1400" i="1" dirty="0" smtClean="0"/>
              <a:t>Autocorrect</a:t>
            </a:r>
            <a:endParaRPr lang="en-US" sz="1400" dirty="0"/>
          </a:p>
          <a:p>
            <a:pPr marL="0" algn="ctr">
              <a:spcBef>
                <a:spcPts val="200"/>
              </a:spcBef>
              <a:buNone/>
            </a:pPr>
            <a:r>
              <a:rPr lang="en-US" sz="1400" b="1" dirty="0"/>
              <a:t>Spelling </a:t>
            </a:r>
            <a:r>
              <a:rPr lang="en-US" sz="1400" b="1" dirty="0" smtClean="0"/>
              <a:t>Errors: </a:t>
            </a:r>
            <a:r>
              <a:rPr lang="en-US" sz="1400" i="1" dirty="0" err="1" smtClean="0"/>
              <a:t>Funetiks</a:t>
            </a:r>
            <a:r>
              <a:rPr lang="en-US" sz="1400" i="1" dirty="0" smtClean="0"/>
              <a:t> -&gt; Phonetics</a:t>
            </a:r>
          </a:p>
          <a:p>
            <a:pPr marL="0" algn="ctr">
              <a:spcBef>
                <a:spcPts val="200"/>
              </a:spcBef>
              <a:buNone/>
            </a:pPr>
            <a:r>
              <a:rPr lang="en-US" sz="1400" b="1" dirty="0" smtClean="0"/>
              <a:t>Fundamental Errors: </a:t>
            </a:r>
            <a:r>
              <a:rPr lang="en-US" sz="1400" i="1" dirty="0" err="1" smtClean="0"/>
              <a:t>Misilous</a:t>
            </a:r>
            <a:r>
              <a:rPr lang="en-US" sz="1400" i="1" dirty="0" smtClean="0"/>
              <a:t> -&gt; Miscellaneous</a:t>
            </a:r>
            <a:endParaRPr lang="en-US" sz="1400" b="1" dirty="0"/>
          </a:p>
          <a:p>
            <a:pPr marL="0" algn="ctr">
              <a:spcBef>
                <a:spcPts val="200"/>
              </a:spcBef>
              <a:buNone/>
            </a:pPr>
            <a:endParaRPr lang="en-US" sz="1400" i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962698" y="2743200"/>
            <a:ext cx="1487978" cy="1354975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10014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in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000" dirty="0"/>
              <a:t>Enhanced search space generation</a:t>
            </a:r>
          </a:p>
          <a:p>
            <a:pPr lvl="1"/>
            <a:r>
              <a:rPr lang="en-US" sz="3000" dirty="0"/>
              <a:t>Refined scoring system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32909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Refined Scoring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 smtClean="0"/>
                  <a:t>Calculates similarity</a:t>
                </a:r>
              </a:p>
              <a:p>
                <a:pPr marL="749808" lvl="1" indent="-457200"/>
                <a:r>
                  <a:rPr lang="en-US" sz="2400" dirty="0" err="1"/>
                  <a:t>Lesk</a:t>
                </a:r>
                <a:r>
                  <a:rPr lang="en-US" sz="2400" dirty="0"/>
                  <a:t> similarity: </a:t>
                </a:r>
                <a:endParaRPr lang="en-US" sz="2400" dirty="0" smtClean="0"/>
              </a:p>
              <a:p>
                <a:pPr marL="475488" lvl="2" indent="0"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</a:rPr>
                  <a:t>.</a:t>
                </a:r>
                <a:r>
                  <a:rPr lang="en-US" sz="2000" dirty="0" smtClean="0"/>
                  <a:t>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brk m:alnAt="7"/>
                          </m:r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(#(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)+1)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749808" lvl="1" indent="-457200"/>
                <a:r>
                  <a:rPr lang="en-US" sz="2400" dirty="0"/>
                  <a:t>Calculates similarity: </a:t>
                </a:r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292608" lvl="1" indent="0">
                  <a:buNone/>
                </a:pPr>
                <a:r>
                  <a:rPr lang="en-US" sz="2400" i="1" dirty="0" smtClean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.</a:t>
                </a:r>
                <a:r>
                  <a:rPr lang="en-US" sz="2400" i="1" dirty="0" smtClean="0">
                    <a:latin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749808" lvl="1" indent="-457200"/>
                <a:r>
                  <a:rPr lang="en-US" sz="2400" dirty="0"/>
                  <a:t>Additional adjustments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/>
                  <a:t>Shared </a:t>
                </a:r>
                <a:r>
                  <a:rPr lang="en-US" sz="2800" dirty="0" smtClean="0"/>
                  <a:t>3-subsequences</a:t>
                </a:r>
                <a:endParaRPr lang="en-US" sz="28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dirty="0"/>
                  <a:t>Refined score: </a:t>
                </a:r>
                <a:r>
                  <a:rPr lang="en-US" sz="280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+1)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+1)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08" t="-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2322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400" dirty="0" err="1" smtClean="0"/>
                  <a:t>Aspell</a:t>
                </a:r>
                <a:r>
                  <a:rPr lang="en-US" sz="3400" dirty="0" smtClean="0"/>
                  <a:t> tough misspellings test set:</a:t>
                </a:r>
              </a:p>
              <a:p>
                <a:pPr lvl="1"/>
                <a:r>
                  <a:rPr lang="en-US" sz="2800" dirty="0" smtClean="0"/>
                  <a:t>99+% contained in pruned search </a:t>
                </a:r>
                <a:r>
                  <a:rPr lang="en-US" sz="2800" dirty="0" smtClean="0"/>
                  <a:t>space</a:t>
                </a:r>
              </a:p>
              <a:p>
                <a:pPr lvl="1"/>
                <a:r>
                  <a:rPr lang="en-US" sz="2800" dirty="0" smtClean="0"/>
                  <a:t>87% correct identification</a:t>
                </a:r>
                <a:endParaRPr lang="en-US" sz="280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800" dirty="0" smtClean="0"/>
                  <a:t>0.2s on average per query</a:t>
                </a:r>
              </a:p>
              <a:p>
                <a:pPr lvl="1"/>
                <a:r>
                  <a:rPr lang="en-US" sz="2800" dirty="0" smtClean="0"/>
                  <a:t>Significantly better accuracy</a:t>
                </a:r>
              </a:p>
              <a:p>
                <a:pPr lvl="1"/>
                <a:endParaRPr lang="en-US" sz="2800" dirty="0"/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dirty="0" smtClean="0"/>
                  <a:t>Results do depend on quality of</a:t>
                </a:r>
              </a:p>
              <a:p>
                <a:pPr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dirty="0"/>
                  <a:t>r</a:t>
                </a:r>
                <a:r>
                  <a:rPr lang="en-US" sz="2800" dirty="0" smtClean="0"/>
                  <a:t>elated word entered by user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27" t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27"/>
          <a:stretch/>
        </p:blipFill>
        <p:spPr>
          <a:xfrm>
            <a:off x="5719156" y="3208874"/>
            <a:ext cx="3042458" cy="29174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4629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Both improved spell correctors perform well</a:t>
            </a:r>
            <a:endParaRPr lang="en-US" sz="2400" dirty="0"/>
          </a:p>
          <a:p>
            <a:pPr lvl="2"/>
            <a:r>
              <a:rPr lang="en-US" sz="2400" dirty="0" smtClean="0"/>
              <a:t>Outperforms current context-free spell correctors</a:t>
            </a:r>
          </a:p>
          <a:p>
            <a:pPr lvl="2"/>
            <a:r>
              <a:rPr lang="en-US" sz="2400" dirty="0" smtClean="0"/>
              <a:t>Semantic addition does depend on related word</a:t>
            </a:r>
          </a:p>
          <a:p>
            <a:pPr lvl="2"/>
            <a:r>
              <a:rPr lang="en-US" sz="2400" dirty="0" smtClean="0"/>
              <a:t>Some simple exceptions still missed</a:t>
            </a:r>
          </a:p>
          <a:p>
            <a:pPr marL="566928" lvl="3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i.e. </a:t>
            </a:r>
            <a:r>
              <a:rPr lang="en-US" sz="2400" i="1" dirty="0" err="1" smtClean="0"/>
              <a:t>spoak</a:t>
            </a:r>
            <a:r>
              <a:rPr lang="en-US" sz="2400" i="1" dirty="0" smtClean="0"/>
              <a:t> -&gt; spoke</a:t>
            </a:r>
            <a:r>
              <a:rPr lang="en-US" sz="2400" dirty="0" smtClean="0"/>
              <a:t> instead of </a:t>
            </a:r>
            <a:r>
              <a:rPr lang="en-US" sz="2400" i="1" dirty="0" smtClean="0"/>
              <a:t>-&gt; speak</a:t>
            </a:r>
            <a:endParaRPr lang="en-US" sz="2400" dirty="0" smtClean="0"/>
          </a:p>
          <a:p>
            <a:pPr lvl="1"/>
            <a:r>
              <a:rPr lang="en-US" sz="3400" dirty="0" smtClean="0"/>
              <a:t>Next step: contextual correction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98720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 Spell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How </a:t>
            </a:r>
            <a:r>
              <a:rPr lang="en-US" sz="3400" dirty="0" smtClean="0"/>
              <a:t>to apply semantics?</a:t>
            </a:r>
          </a:p>
          <a:p>
            <a:pPr lvl="1"/>
            <a:r>
              <a:rPr lang="en-US" sz="2800" dirty="0" smtClean="0"/>
              <a:t>May not </a:t>
            </a:r>
            <a:r>
              <a:rPr lang="en-US" sz="2800" smtClean="0"/>
              <a:t>outperform </a:t>
            </a:r>
            <a:r>
              <a:rPr lang="en-US" sz="2800" smtClean="0"/>
              <a:t>current statistical </a:t>
            </a:r>
            <a:r>
              <a:rPr lang="en-US" sz="2800" dirty="0" smtClean="0"/>
              <a:t>methods</a:t>
            </a:r>
          </a:p>
          <a:p>
            <a:pPr lvl="2"/>
            <a:r>
              <a:rPr lang="en-US" sz="2400" dirty="0" smtClean="0"/>
              <a:t>Especially time-wise</a:t>
            </a:r>
          </a:p>
          <a:p>
            <a:pPr lvl="1"/>
            <a:r>
              <a:rPr lang="en-US" sz="2800" dirty="0" smtClean="0"/>
              <a:t>Instead, use as supplement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95491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39164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Two Parts: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Basic spelling correction improvement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Semantic-based improvement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0268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I: Basic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 smtClean="0"/>
              <a:t>Target: simple context-free spell correction</a:t>
            </a:r>
          </a:p>
          <a:p>
            <a:pPr marL="422910" indent="-514350">
              <a:buFont typeface="+mj-lt"/>
              <a:buAutoNum type="arabicPeriod"/>
            </a:pPr>
            <a:r>
              <a:rPr lang="en-US" sz="2800" dirty="0" smtClean="0"/>
              <a:t>User enters (misspelled) query</a:t>
            </a:r>
          </a:p>
          <a:p>
            <a:pPr marL="422910" indent="-514350">
              <a:buFont typeface="+mj-lt"/>
              <a:buAutoNum type="arabicPeriod"/>
            </a:pPr>
            <a:r>
              <a:rPr lang="en-US" sz="2800" dirty="0" smtClean="0"/>
              <a:t>Returns ordered list of suggestions</a:t>
            </a:r>
          </a:p>
          <a:p>
            <a:pPr marL="715518" lvl="1" indent="-514350">
              <a:buFont typeface="+mj-lt"/>
              <a:buAutoNum type="arabicPeriod"/>
            </a:pPr>
            <a:endParaRPr lang="en-US" sz="3000" dirty="0" smtClean="0"/>
          </a:p>
          <a:p>
            <a:pPr marL="201168" lvl="1" indent="0">
              <a:buNone/>
            </a:pP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82302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5518" lvl="1" indent="-514350">
              <a:buFont typeface="+mj-lt"/>
              <a:buAutoNum type="arabicPeriod"/>
            </a:pPr>
            <a:r>
              <a:rPr lang="en-US" sz="2400" dirty="0"/>
              <a:t>Generate a search space of possible corrections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2400" dirty="0"/>
              <a:t>Prune the search space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2400" dirty="0"/>
              <a:t>Score each candidate correction</a:t>
            </a:r>
          </a:p>
          <a:p>
            <a:pPr marL="715518" lvl="1" indent="-514350">
              <a:buFont typeface="+mj-lt"/>
              <a:buAutoNum type="arabicPeriod"/>
            </a:pPr>
            <a:r>
              <a:rPr lang="en-US" sz="2400" dirty="0"/>
              <a:t>Return ordered list of top few candidates</a:t>
            </a:r>
          </a:p>
        </p:txBody>
      </p:sp>
      <p:sp>
        <p:nvSpPr>
          <p:cNvPr id="4" name="Oval 3"/>
          <p:cNvSpPr/>
          <p:nvPr/>
        </p:nvSpPr>
        <p:spPr>
          <a:xfrm>
            <a:off x="567076" y="3981795"/>
            <a:ext cx="1970117" cy="18953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32341" y="4522121"/>
            <a:ext cx="839585" cy="814647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65520" y="4747496"/>
            <a:ext cx="373225" cy="363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52131" y="3912828"/>
            <a:ext cx="2468880" cy="1016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609852"/>
              </p:ext>
            </p:extLst>
          </p:nvPr>
        </p:nvGraphicFramePr>
        <p:xfrm>
          <a:off x="4118393" y="3774284"/>
          <a:ext cx="21766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706">
                  <a:extLst>
                    <a:ext uri="{9D8B030D-6E8A-4147-A177-3AD203B41FA5}">
                      <a16:colId xmlns:a16="http://schemas.microsoft.com/office/drawing/2014/main" val="3967802311"/>
                    </a:ext>
                  </a:extLst>
                </a:gridCol>
                <a:gridCol w="733954">
                  <a:extLst>
                    <a:ext uri="{9D8B030D-6E8A-4147-A177-3AD203B41FA5}">
                      <a16:colId xmlns:a16="http://schemas.microsoft.com/office/drawing/2014/main" val="1059707130"/>
                    </a:ext>
                  </a:extLst>
                </a:gridCol>
              </a:tblGrid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Candidate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Score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026784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1733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053618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1373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4395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Closest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1337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136221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Not so 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3731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691558"/>
                  </a:ext>
                </a:extLst>
              </a:tr>
              <a:tr h="2006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Kind</a:t>
                      </a:r>
                      <a:r>
                        <a:rPr lang="en-US" sz="1000" baseline="0" dirty="0" smtClean="0"/>
                        <a:t> of close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3137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09705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H="1" flipV="1">
            <a:off x="2391716" y="5477915"/>
            <a:ext cx="833566" cy="399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96440" y="5785797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Dictionary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013059" y="5082097"/>
            <a:ext cx="1427482" cy="529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03825" y="5503849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Initial Search Space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59358" y="4865170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Pruned Candidates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1857032" y="4961278"/>
            <a:ext cx="939043" cy="12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392436" y="3912828"/>
            <a:ext cx="1224937" cy="609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654090" y="4245121"/>
            <a:ext cx="789243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000" dirty="0"/>
              <a:t>Closest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Closer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Close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4698" y="3995678"/>
            <a:ext cx="668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Output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218862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the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400" dirty="0"/>
              <a:t>Containment: </a:t>
            </a:r>
            <a:r>
              <a:rPr lang="en-US" sz="2800" dirty="0"/>
              <a:t>includes desired </a:t>
            </a:r>
            <a:r>
              <a:rPr lang="en-US" sz="2800" dirty="0" smtClean="0"/>
              <a:t>correction</a:t>
            </a:r>
          </a:p>
          <a:p>
            <a:pPr lvl="1"/>
            <a:r>
              <a:rPr lang="en-US" sz="3400" dirty="0" smtClean="0"/>
              <a:t>Performance</a:t>
            </a:r>
            <a:r>
              <a:rPr lang="en-US" sz="3400" dirty="0"/>
              <a:t>: </a:t>
            </a:r>
            <a:r>
              <a:rPr lang="en-US" sz="2800" dirty="0"/>
              <a:t>time taken</a:t>
            </a:r>
          </a:p>
          <a:p>
            <a:pPr lvl="1"/>
            <a:endParaRPr lang="en-US" sz="3400" dirty="0"/>
          </a:p>
        </p:txBody>
      </p:sp>
      <p:sp>
        <p:nvSpPr>
          <p:cNvPr id="20" name="Oval 19"/>
          <p:cNvSpPr/>
          <p:nvPr/>
        </p:nvSpPr>
        <p:spPr>
          <a:xfrm>
            <a:off x="567076" y="3981795"/>
            <a:ext cx="1970117" cy="18953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132341" y="4522121"/>
            <a:ext cx="839585" cy="814647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2391716" y="5477915"/>
            <a:ext cx="833566" cy="399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96440" y="5785797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Dictionary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013059" y="5082097"/>
            <a:ext cx="1427482" cy="529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403825" y="5503849"/>
            <a:ext cx="233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Initial Search Space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7874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the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700" dirty="0"/>
              <a:t>Past Approaches:</a:t>
            </a:r>
          </a:p>
          <a:p>
            <a:pPr lvl="1"/>
            <a:r>
              <a:rPr lang="en-US" sz="2800" dirty="0"/>
              <a:t>Exhaustive edit distance search	</a:t>
            </a:r>
            <a:r>
              <a:rPr lang="en-US" sz="2800" dirty="0" smtClean="0"/>
              <a:t>	</a:t>
            </a:r>
          </a:p>
          <a:p>
            <a:pPr marL="1271400" lvl="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</a:t>
            </a:r>
            <a:r>
              <a:rPr lang="en-US" sz="2400" dirty="0" smtClean="0">
                <a:solidFill>
                  <a:schemeClr val="bg1"/>
                </a:solidFill>
              </a:rPr>
              <a:t>only </a:t>
            </a:r>
            <a:r>
              <a:rPr lang="en-US" sz="2400" dirty="0">
                <a:solidFill>
                  <a:schemeClr val="bg1"/>
                </a:solidFill>
              </a:rPr>
              <a:t>minor errors caught</a:t>
            </a:r>
          </a:p>
          <a:p>
            <a:pPr lvl="1"/>
            <a:r>
              <a:rPr lang="en-US" sz="2800" dirty="0"/>
              <a:t>Phonetic matching	</a:t>
            </a:r>
            <a:endParaRPr lang="en-US" sz="2800" dirty="0" smtClean="0"/>
          </a:p>
          <a:p>
            <a:pPr marL="871400" lvl="5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	</a:t>
            </a:r>
            <a:r>
              <a:rPr lang="en-US" sz="2400" dirty="0" smtClean="0">
                <a:solidFill>
                  <a:schemeClr val="bg1"/>
                </a:solidFill>
              </a:rPr>
              <a:t>typos </a:t>
            </a:r>
            <a:r>
              <a:rPr lang="en-US" sz="2400" dirty="0">
                <a:solidFill>
                  <a:schemeClr val="bg1"/>
                </a:solidFill>
              </a:rPr>
              <a:t>missed</a:t>
            </a:r>
          </a:p>
          <a:p>
            <a:pPr lvl="1"/>
            <a:r>
              <a:rPr lang="en-US" sz="2800" dirty="0"/>
              <a:t>Similarity key		</a:t>
            </a:r>
            <a:endParaRPr lang="en-US" sz="2800" dirty="0" smtClean="0"/>
          </a:p>
          <a:p>
            <a:pPr marL="1271400" lvl="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</a:t>
            </a:r>
            <a:r>
              <a:rPr lang="en-US" sz="2400" dirty="0" smtClean="0">
                <a:solidFill>
                  <a:schemeClr val="bg1"/>
                </a:solidFill>
              </a:rPr>
              <a:t>reliant </a:t>
            </a:r>
            <a:r>
              <a:rPr lang="en-US" sz="2400" dirty="0">
                <a:solidFill>
                  <a:schemeClr val="bg1"/>
                </a:solidFill>
              </a:rPr>
              <a:t>on perfect key</a:t>
            </a:r>
          </a:p>
          <a:p>
            <a:pPr lvl="1"/>
            <a:r>
              <a:rPr lang="en-US" sz="2800" dirty="0" smtClean="0"/>
              <a:t>Rule-based search</a:t>
            </a:r>
            <a:r>
              <a:rPr lang="en-US" sz="2800" dirty="0"/>
              <a:t>	</a:t>
            </a:r>
            <a:endParaRPr lang="en-US" sz="2800" dirty="0" smtClean="0"/>
          </a:p>
          <a:p>
            <a:pPr marL="749808" lvl="4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	</a:t>
            </a:r>
            <a:r>
              <a:rPr lang="en-US" sz="2400" dirty="0" smtClean="0">
                <a:solidFill>
                  <a:schemeClr val="bg1"/>
                </a:solidFill>
              </a:rPr>
              <a:t>unconventional </a:t>
            </a:r>
            <a:r>
              <a:rPr lang="en-US" sz="2400" dirty="0">
                <a:solidFill>
                  <a:schemeClr val="bg1"/>
                </a:solidFill>
              </a:rPr>
              <a:t>errors missed</a:t>
            </a:r>
          </a:p>
          <a:p>
            <a:pPr lvl="1"/>
            <a:endParaRPr lang="en-US" sz="2800" dirty="0">
              <a:solidFill>
                <a:srgbClr val="FF0000"/>
              </a:solidFill>
            </a:endParaRPr>
          </a:p>
          <a:p>
            <a:r>
              <a:rPr lang="en-US" sz="3400" dirty="0">
                <a:solidFill>
                  <a:schemeClr val="bg1"/>
                </a:solidFill>
              </a:rPr>
              <a:t>→We use a combination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2860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the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700" dirty="0"/>
              <a:t>Past Approaches:</a:t>
            </a:r>
          </a:p>
          <a:p>
            <a:pPr lvl="1"/>
            <a:r>
              <a:rPr lang="en-US" sz="2800" dirty="0"/>
              <a:t>Exhaustive edit distance search	</a:t>
            </a:r>
            <a:r>
              <a:rPr lang="en-US" sz="2800" dirty="0" smtClean="0"/>
              <a:t>	</a:t>
            </a:r>
          </a:p>
          <a:p>
            <a:pPr marL="1271400" lvl="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only </a:t>
            </a:r>
            <a:r>
              <a:rPr lang="en-US" sz="2400" dirty="0">
                <a:solidFill>
                  <a:srgbClr val="FF0000"/>
                </a:solidFill>
              </a:rPr>
              <a:t>minor errors caught</a:t>
            </a:r>
            <a:endParaRPr lang="en-US" sz="2400" dirty="0"/>
          </a:p>
          <a:p>
            <a:pPr lvl="1"/>
            <a:r>
              <a:rPr lang="en-US" sz="2800" dirty="0"/>
              <a:t>Phonetic matching	</a:t>
            </a:r>
            <a:endParaRPr lang="en-US" sz="2800" dirty="0" smtClean="0"/>
          </a:p>
          <a:p>
            <a:pPr marL="871400" lvl="5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	typos </a:t>
            </a:r>
            <a:r>
              <a:rPr lang="en-US" sz="2400" dirty="0">
                <a:solidFill>
                  <a:srgbClr val="FF0000"/>
                </a:solidFill>
              </a:rPr>
              <a:t>missed</a:t>
            </a:r>
            <a:endParaRPr lang="en-US" sz="2400" dirty="0"/>
          </a:p>
          <a:p>
            <a:pPr lvl="1"/>
            <a:r>
              <a:rPr lang="en-US" sz="2800" dirty="0"/>
              <a:t>Similarity key		</a:t>
            </a:r>
            <a:endParaRPr lang="en-US" sz="2800" dirty="0" smtClean="0"/>
          </a:p>
          <a:p>
            <a:pPr marL="1271400" lvl="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reliant </a:t>
            </a:r>
            <a:r>
              <a:rPr lang="en-US" sz="2400" dirty="0">
                <a:solidFill>
                  <a:srgbClr val="FF0000"/>
                </a:solidFill>
              </a:rPr>
              <a:t>on perfect key</a:t>
            </a:r>
            <a:endParaRPr lang="en-US" sz="2400" dirty="0"/>
          </a:p>
          <a:p>
            <a:pPr lvl="1"/>
            <a:r>
              <a:rPr lang="en-US" sz="2800" dirty="0" smtClean="0"/>
              <a:t>Rule-based search</a:t>
            </a:r>
            <a:r>
              <a:rPr lang="en-US" sz="2800" dirty="0"/>
              <a:t>		</a:t>
            </a:r>
            <a:endParaRPr lang="en-US" sz="2800" dirty="0" smtClean="0"/>
          </a:p>
          <a:p>
            <a:pPr marL="749808" lvl="4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		fails on unconventional errors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endParaRPr lang="en-US" sz="2800" dirty="0">
              <a:solidFill>
                <a:srgbClr val="FF0000"/>
              </a:solidFill>
            </a:endParaRPr>
          </a:p>
          <a:p>
            <a:r>
              <a:rPr lang="en-US" sz="3400" dirty="0"/>
              <a:t>→We use a combination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6735" y="6434052"/>
            <a:ext cx="8880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Global WordNet Conference 2016						Bucharest, Romania</a:t>
            </a:r>
          </a:p>
        </p:txBody>
      </p:sp>
    </p:spTree>
    <p:extLst>
      <p:ext uri="{BB962C8B-B14F-4D97-AF65-F5344CB8AC3E}">
        <p14:creationId xmlns:p14="http://schemas.microsoft.com/office/powerpoint/2010/main" val="12276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1660</TotalTime>
  <Words>1054</Words>
  <Application>Microsoft Office PowerPoint</Application>
  <PresentationFormat>On-screen Show (4:3)</PresentationFormat>
  <Paragraphs>316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Retrospect</vt:lpstr>
      <vt:lpstr>WNSpell: A WordNet-Based Spell Corrector</vt:lpstr>
      <vt:lpstr>Goals</vt:lpstr>
      <vt:lpstr>Goal</vt:lpstr>
      <vt:lpstr>This Project</vt:lpstr>
      <vt:lpstr>Part I: Basic Improvement</vt:lpstr>
      <vt:lpstr>Approach</vt:lpstr>
      <vt:lpstr>Generating the Search Space</vt:lpstr>
      <vt:lpstr>Generating the Search Space</vt:lpstr>
      <vt:lpstr>Generating the Search Space</vt:lpstr>
      <vt:lpstr>Generating the Search Space</vt:lpstr>
      <vt:lpstr>Generating the Search Space</vt:lpstr>
      <vt:lpstr>Generating the Search Space</vt:lpstr>
      <vt:lpstr>Pruning the Search Space</vt:lpstr>
      <vt:lpstr>Pruning the Search Space</vt:lpstr>
      <vt:lpstr>Scoring Candidates</vt:lpstr>
      <vt:lpstr>Scoring Candidates</vt:lpstr>
      <vt:lpstr>Scoring Candidates</vt:lpstr>
      <vt:lpstr>Scoring Candidates</vt:lpstr>
      <vt:lpstr>Scoring Candidates</vt:lpstr>
      <vt:lpstr>Scoring Candidates</vt:lpstr>
      <vt:lpstr>Returning Suggestions</vt:lpstr>
      <vt:lpstr>Results</vt:lpstr>
      <vt:lpstr>Results</vt:lpstr>
      <vt:lpstr>Results</vt:lpstr>
      <vt:lpstr>Part II: Semantic Improvement</vt:lpstr>
      <vt:lpstr>Part II: Semantic Improvement</vt:lpstr>
      <vt:lpstr>Adding in Semantics</vt:lpstr>
      <vt:lpstr>Enhanced Search Space</vt:lpstr>
      <vt:lpstr>Enhanced Search Space</vt:lpstr>
      <vt:lpstr>Adding in Semantics</vt:lpstr>
      <vt:lpstr>Refined Scoring</vt:lpstr>
      <vt:lpstr>Results</vt:lpstr>
      <vt:lpstr>Conclusions</vt:lpstr>
      <vt:lpstr>Contextual Spell Correction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WNSpell: A WordNet-Based Spell Corrector</dc:title>
  <dc:creator>Yan Huang</dc:creator>
  <cp:lastModifiedBy>Yan Huang</cp:lastModifiedBy>
  <cp:revision>72</cp:revision>
  <dcterms:created xsi:type="dcterms:W3CDTF">2015-12-29T00:50:28Z</dcterms:created>
  <dcterms:modified xsi:type="dcterms:W3CDTF">2016-01-30T11:55:58Z</dcterms:modified>
</cp:coreProperties>
</file>